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07"/>
  </p:normalViewPr>
  <p:slideViewPr>
    <p:cSldViewPr snapToGrid="0" snapToObjects="1">
      <p:cViewPr varScale="1">
        <p:scale>
          <a:sx n="111" d="100"/>
          <a:sy n="111" d="100"/>
        </p:scale>
        <p:origin x="6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3B2A75-C7E3-CC4A-95CE-E3E452A98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0EB561-019F-684D-B8AB-87BC6F745B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53480-E4A2-754D-8BE9-841C58132F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04FE3F-E31E-A248-9714-93C7C2EF7A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46B270-4B75-054E-B399-4F5B48A0F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049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6BAFC-5C27-6441-BDC6-8C932FF72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7A5C88F-EE4B-2540-A3DC-AA5B13E2EB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1A867-BAB0-CB44-8BB8-AE453D1805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CD2DDA-59CE-5946-9448-1AB062249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D35E7C-0813-224C-A641-2DF98E907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008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7451745-3765-B744-9F2B-08135043C1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1AB12A-5A22-B541-9C73-1CF022254F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A5159D-9F1A-1541-87D9-0BFBB5608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358E77-6266-C040-ADB0-93E217276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2198B7-546F-2741-BDD6-E3560E97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447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86ED8-E242-8348-B97D-CED63F511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FDE05-A74D-3E4C-80A3-7FDA34431B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F2A052-B088-EB45-AA08-C5149775D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50ABC2-F25B-F149-B144-922DA70B1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484E3E-8E99-0A41-97E5-F3819F77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73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760D4F-FE7B-8E4D-AD60-823B047F0A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894B5F-5883-2D4A-86FF-D22CFD117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FFCFD5-EEBD-9340-A522-0F108F24F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1C8C9A-5651-9645-BA90-89F9BF6836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85EAE-1265-E04F-89FA-8FF9811B94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71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32EA83-30F4-4946-BB73-F5A2E4383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E16975-0530-3B4D-AEA7-FCC058CB01C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C7D3BB-4CE9-024D-8D64-A1897E7CC5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57E7AA-BFFA-C744-A54A-38776793E8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11C629-5369-ED40-944D-98A7E39DD8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C6DFF1-3A6D-264B-A390-01A0F567F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035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FE457-AE20-0B49-8963-6869CC10A1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D962AC-F551-9E4B-9390-B368DC8FA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861208-70F3-4C4A-8CE8-3294A10C3A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4843AF-1937-CB4D-B95C-DC2EC92102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D2E5EE-4EC7-3C4D-8BB2-6EFA7B5CA46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B6F0FE-67BA-004B-8D44-51E192A25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0FF9063-980F-7A44-A7B6-165F7FBC4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EDB4934-06CD-CE47-85FC-7BA7AFF4E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9675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5B5AC-4630-904C-93C1-D3C27D653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09818AE-E07C-A242-8A0A-087682FB87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A34FC14-8670-E842-BF21-FFCE34D0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9D5089-6DE9-AE4F-9265-0E9C267FE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067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1F51CE-0640-0B44-BE33-F5FEFB303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922C53-349D-8240-8D7E-2EC4C31F8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C3C7-E022-854D-BCE3-2CAFC72D1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113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B224B-397D-0F4A-849A-FB16D5942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1830A-AD88-014C-BE19-474EF8B69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07986F-9348-064E-9B9F-D446D08D2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56885F-15F1-6142-A3BE-9DAA4DFCE6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641D8A-95CB-684D-B1F8-5B38F1A2F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1C244B-3FFD-1348-92DE-DEA76734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97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5982F-A6AF-E545-90EA-04A9C308F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F093AE-6E76-454E-84C2-8FBACF5E37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51FC78-58B2-F14D-B802-BDE83549B3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7FF2C2-57BB-9B47-9694-E8B5D4D30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5/25/21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896FF-0F72-CE49-9B0B-5535A49D0E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7091EB-E384-1F40-BB6B-B0E0A3DCA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7758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6E7D9D7-5E1A-054A-8392-21A759D012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5598D2-F63F-1A4F-8FB7-EEE8D86F5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51F852-EE7A-A54B-A0B2-302888CDAEE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5/25/21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7302FE-7B3B-5342-BD34-3A4986922E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824DBB-7FBB-C443-9C46-CA82A805B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13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1" r:id="rId1"/>
    <p:sldLayoutId id="2147483802" r:id="rId2"/>
    <p:sldLayoutId id="2147483803" r:id="rId3"/>
    <p:sldLayoutId id="2147483804" r:id="rId4"/>
    <p:sldLayoutId id="2147483805" r:id="rId5"/>
    <p:sldLayoutId id="2147483806" r:id="rId6"/>
    <p:sldLayoutId id="2147483807" r:id="rId7"/>
    <p:sldLayoutId id="2147483808" r:id="rId8"/>
    <p:sldLayoutId id="2147483809" r:id="rId9"/>
    <p:sldLayoutId id="2147483810" r:id="rId10"/>
    <p:sldLayoutId id="214748381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3EAB78-7744-4654-99A7-71AD387A397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614" r="-1" b="1637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E80208-B851-9A45-AF83-1D8450FE6B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/>
            <a:r>
              <a:rPr lang="en-US" sz="8900" dirty="0"/>
              <a:t>Time Series Analysis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50AA5-0F3B-614D-B80A-B4E4F123A3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>
            <a:normAutofit/>
          </a:bodyPr>
          <a:lstStyle/>
          <a:p>
            <a:r>
              <a:rPr lang="en-US" sz="3200" dirty="0"/>
              <a:t>Visualize and Analyze energy usage in home</a:t>
            </a:r>
          </a:p>
        </p:txBody>
      </p:sp>
    </p:spTree>
    <p:extLst>
      <p:ext uri="{BB962C8B-B14F-4D97-AF65-F5344CB8AC3E}">
        <p14:creationId xmlns:p14="http://schemas.microsoft.com/office/powerpoint/2010/main" val="1509841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417B1C-F6FE-AA4F-938D-FAE188FD1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US" sz="4000">
                <a:solidFill>
                  <a:srgbClr val="FFFFFF"/>
                </a:solidFill>
              </a:rPr>
              <a:t>Goal 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ADBB988-9C7C-C849-A626-125D5433EB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r>
              <a:rPr lang="en-US" sz="2000" dirty="0"/>
              <a:t>To evaluate energy consumption for a house, given 3 submeter readings over 3 years.</a:t>
            </a:r>
          </a:p>
          <a:p>
            <a:r>
              <a:rPr lang="en-US" sz="2000" dirty="0"/>
              <a:t>To forecast energy consumption for future in 3 submeters</a:t>
            </a:r>
          </a:p>
          <a:p>
            <a:r>
              <a:rPr lang="en-US" sz="2000" dirty="0"/>
              <a:t>To provide the client with energy savings suggestions based on insights that we glean from analysis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3741224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1" name="Rectangle 90">
            <a:extLst>
              <a:ext uri="{FF2B5EF4-FFF2-40B4-BE49-F238E27FC236}">
                <a16:creationId xmlns:a16="http://schemas.microsoft.com/office/drawing/2014/main" id="{7316481C-0A49-4796-812B-0D64F063B7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71F8D-61FA-8442-88F3-F539C15EDF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203" y="514894"/>
            <a:ext cx="5908771" cy="272905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br>
              <a:rPr lang="en-US" sz="1100" dirty="0"/>
            </a:br>
            <a:r>
              <a:rPr lang="en-US" sz="1800" b="1" dirty="0"/>
              <a:t>Visualization : </a:t>
            </a:r>
            <a:r>
              <a:rPr lang="en-US" sz="1300" dirty="0"/>
              <a:t>Day &amp; week visualization for 3 submeters for home</a:t>
            </a:r>
            <a:br>
              <a:rPr lang="en-US" sz="1100" b="1" dirty="0"/>
            </a:br>
            <a:br>
              <a:rPr lang="en-US" sz="1100" dirty="0"/>
            </a:br>
            <a:r>
              <a:rPr lang="en-US" sz="1800" b="1" dirty="0"/>
              <a:t>Analysis :</a:t>
            </a:r>
            <a:br>
              <a:rPr lang="en-US" sz="1800" b="1" dirty="0"/>
            </a:br>
            <a:r>
              <a:rPr lang="en-US" sz="1600" dirty="0"/>
              <a:t>1.  Pie Chart shows </a:t>
            </a:r>
            <a:r>
              <a:rPr lang="en-US" sz="1600" b="1" dirty="0"/>
              <a:t>Submeter 3</a:t>
            </a:r>
            <a:r>
              <a:rPr lang="en-US" sz="1600" dirty="0"/>
              <a:t> uses most power each year  since this </a:t>
            </a:r>
            <a:br>
              <a:rPr lang="en-US" sz="1600" dirty="0"/>
            </a:br>
            <a:r>
              <a:rPr lang="en-US" sz="1600" dirty="0"/>
              <a:t>submeter is wired to AC / water heater for the home which </a:t>
            </a:r>
            <a:r>
              <a:rPr lang="en-US" sz="1600" b="1" dirty="0"/>
              <a:t>draws maximum usage</a:t>
            </a:r>
            <a:br>
              <a:rPr lang="en-US" sz="1600" dirty="0"/>
            </a:br>
            <a:r>
              <a:rPr lang="en-US" sz="1600" dirty="0"/>
              <a:t>2.  There is consistent long hours of usage for Submeter 3 , which could be AC / water heater.</a:t>
            </a:r>
            <a:br>
              <a:rPr lang="en-US" sz="1600" dirty="0"/>
            </a:br>
            <a:r>
              <a:rPr lang="en-US" sz="1600" dirty="0"/>
              <a:t>3. From weekly chart on right side -&gt; Laundry room energy is being used intermittently , and most energy usage happens (60 kwh) only once a week.</a:t>
            </a:r>
            <a:br>
              <a:rPr lang="en-US" sz="1600" dirty="0"/>
            </a:br>
            <a:r>
              <a:rPr lang="en-US" sz="1600" dirty="0"/>
              <a:t>4. Kitchen appliances are being used the least . They are mostly used past 15:00 hrs. for most days in week 1. Fig: Below</a:t>
            </a:r>
            <a:br>
              <a:rPr lang="en-US" sz="1600" dirty="0"/>
            </a:br>
            <a:r>
              <a:rPr lang="en-US" sz="1600" dirty="0"/>
              <a:t>5. Energy usage for submeter 3 has increased in 2008, even though there was no usage in summer 2008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5271697-90F1-4A23-8EF2-0179F2EAF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1"/>
            <a:ext cx="606972" cy="323398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1F49CE81-B2F4-47B2-9D4A-886DCE0A84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88720" y="73152"/>
            <a:ext cx="1178966" cy="232963"/>
            <a:chOff x="7763256" y="73152"/>
            <a:chExt cx="1178966" cy="232963"/>
          </a:xfrm>
        </p:grpSpPr>
        <p:sp>
          <p:nvSpPr>
            <p:cNvPr id="96" name="Rectangle 64">
              <a:extLst>
                <a:ext uri="{FF2B5EF4-FFF2-40B4-BE49-F238E27FC236}">
                  <a16:creationId xmlns:a16="http://schemas.microsoft.com/office/drawing/2014/main" id="{4BE32177-3EAD-42DA-997C-8DAE1BFEE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ctangle 66">
              <a:extLst>
                <a:ext uri="{FF2B5EF4-FFF2-40B4-BE49-F238E27FC236}">
                  <a16:creationId xmlns:a16="http://schemas.microsoft.com/office/drawing/2014/main" id="{A0DEE160-9825-4DB5-8188-911AC13EA7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26307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ctangle 64">
              <a:extLst>
                <a:ext uri="{FF2B5EF4-FFF2-40B4-BE49-F238E27FC236}">
                  <a16:creationId xmlns:a16="http://schemas.microsoft.com/office/drawing/2014/main" id="{9C5FEDB5-0AEE-40E4-9CA6-6718B956D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ctangle 66">
              <a:extLst>
                <a:ext uri="{FF2B5EF4-FFF2-40B4-BE49-F238E27FC236}">
                  <a16:creationId xmlns:a16="http://schemas.microsoft.com/office/drawing/2014/main" id="{1A11DF2D-1D4B-45DA-906B-2A1F84C996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38122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64">
              <a:extLst>
                <a:ext uri="{FF2B5EF4-FFF2-40B4-BE49-F238E27FC236}">
                  <a16:creationId xmlns:a16="http://schemas.microsoft.com/office/drawing/2014/main" id="{B6A5BAC0-9806-4124-A584-7F924A6589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Rectangle 66">
              <a:extLst>
                <a:ext uri="{FF2B5EF4-FFF2-40B4-BE49-F238E27FC236}">
                  <a16:creationId xmlns:a16="http://schemas.microsoft.com/office/drawing/2014/main" id="{A8F6BFA3-38BE-4F0A-94D9-EF0E6EA01A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013167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BE6BCF21-959F-419E-BCA4-B20AF92EF4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ctangle 66">
              <a:extLst>
                <a:ext uri="{FF2B5EF4-FFF2-40B4-BE49-F238E27FC236}">
                  <a16:creationId xmlns:a16="http://schemas.microsoft.com/office/drawing/2014/main" id="{54B6E037-E222-42EB-9AEB-C45EF2090A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88211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ctangle 64">
              <a:extLst>
                <a:ext uri="{FF2B5EF4-FFF2-40B4-BE49-F238E27FC236}">
                  <a16:creationId xmlns:a16="http://schemas.microsoft.com/office/drawing/2014/main" id="{A0494426-372E-42B8-87E1-170F1B5969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ctangle 66">
              <a:extLst>
                <a:ext uri="{FF2B5EF4-FFF2-40B4-BE49-F238E27FC236}">
                  <a16:creationId xmlns:a16="http://schemas.microsoft.com/office/drawing/2014/main" id="{14DB5AB5-5D73-4375-8CF4-DF4B7A5D7F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63256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Rectangle 64">
              <a:extLst>
                <a:ext uri="{FF2B5EF4-FFF2-40B4-BE49-F238E27FC236}">
                  <a16:creationId xmlns:a16="http://schemas.microsoft.com/office/drawing/2014/main" id="{009B2A6E-6D36-4A9A-AFAA-CF4D859147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7" name="Rectangle 66">
              <a:extLst>
                <a:ext uri="{FF2B5EF4-FFF2-40B4-BE49-F238E27FC236}">
                  <a16:creationId xmlns:a16="http://schemas.microsoft.com/office/drawing/2014/main" id="{85DC0718-B29F-47A6-931F-F0EF9FA995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88785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" name="Rectangle 64">
              <a:extLst>
                <a:ext uri="{FF2B5EF4-FFF2-40B4-BE49-F238E27FC236}">
                  <a16:creationId xmlns:a16="http://schemas.microsoft.com/office/drawing/2014/main" id="{AAED958D-AFCC-4BEF-818A-EFF7E41D175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" name="Rectangle 66">
              <a:extLst>
                <a:ext uri="{FF2B5EF4-FFF2-40B4-BE49-F238E27FC236}">
                  <a16:creationId xmlns:a16="http://schemas.microsoft.com/office/drawing/2014/main" id="{C216DD5A-D1AE-429E-937E-456A50345E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762899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0" name="Rectangle 64">
              <a:extLst>
                <a:ext uri="{FF2B5EF4-FFF2-40B4-BE49-F238E27FC236}">
                  <a16:creationId xmlns:a16="http://schemas.microsoft.com/office/drawing/2014/main" id="{A845B253-9DEE-45AC-AADA-FAA6812C39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1" name="Rectangle 66">
              <a:extLst>
                <a:ext uri="{FF2B5EF4-FFF2-40B4-BE49-F238E27FC236}">
                  <a16:creationId xmlns:a16="http://schemas.microsoft.com/office/drawing/2014/main" id="{CE7B6CBF-757B-4B55-84CB-062B712D38E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37944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2" name="Rectangle 64">
              <a:extLst>
                <a:ext uri="{FF2B5EF4-FFF2-40B4-BE49-F238E27FC236}">
                  <a16:creationId xmlns:a16="http://schemas.microsoft.com/office/drawing/2014/main" id="{2CC28C7A-EF33-43D3-90CD-DCAC92546A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 66">
              <a:extLst>
                <a:ext uri="{FF2B5EF4-FFF2-40B4-BE49-F238E27FC236}">
                  <a16:creationId xmlns:a16="http://schemas.microsoft.com/office/drawing/2014/main" id="{BC0C9DCF-F15B-4B7A-A16B-37B4335E6B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512988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 64">
              <a:extLst>
                <a:ext uri="{FF2B5EF4-FFF2-40B4-BE49-F238E27FC236}">
                  <a16:creationId xmlns:a16="http://schemas.microsoft.com/office/drawing/2014/main" id="{94991FD1-406A-4958-87D4-8DFA9FEA4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73152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 66">
              <a:extLst>
                <a:ext uri="{FF2B5EF4-FFF2-40B4-BE49-F238E27FC236}">
                  <a16:creationId xmlns:a16="http://schemas.microsoft.com/office/drawing/2014/main" id="{5CD32F69-27AD-4088-877C-E2A40F8B07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88033" y="246888"/>
              <a:ext cx="54368" cy="592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7" name="Rectangle 116">
            <a:extLst>
              <a:ext uri="{FF2B5EF4-FFF2-40B4-BE49-F238E27FC236}">
                <a16:creationId xmlns:a16="http://schemas.microsoft.com/office/drawing/2014/main" id="{D9F5512A-48E1-4C07-B75E-3CCC517B6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233984"/>
            <a:ext cx="606972" cy="36240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1" descr="Calendar&#10;&#10;Description automatically generated">
            <a:extLst>
              <a:ext uri="{FF2B5EF4-FFF2-40B4-BE49-F238E27FC236}">
                <a16:creationId xmlns:a16="http://schemas.microsoft.com/office/drawing/2014/main" id="{6F967FA4-B39A-6847-9D29-8CB33D57D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203" y="3070212"/>
            <a:ext cx="11223721" cy="3711709"/>
          </a:xfrm>
          <a:prstGeom prst="rect">
            <a:avLst/>
          </a:prstGeom>
        </p:spPr>
      </p:pic>
      <p:pic>
        <p:nvPicPr>
          <p:cNvPr id="53" name="Picture 52" descr="Chart, bubble chart&#10;&#10;Description automatically generated">
            <a:extLst>
              <a:ext uri="{FF2B5EF4-FFF2-40B4-BE49-F238E27FC236}">
                <a16:creationId xmlns:a16="http://schemas.microsoft.com/office/drawing/2014/main" id="{21BC986D-E827-A34C-8EC2-FC9AF47BE1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440" y="365342"/>
            <a:ext cx="5378483" cy="2296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7724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D813D1-BA6B-40B4-A101-04BB894455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2" cy="686238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EA3DFA5-2D7B-4989-8ED7-8321EC114C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6678" y="0"/>
            <a:ext cx="11145980" cy="6870723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A8E7F76-93F8-DA4E-9EA1-66843D6058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397" y="206256"/>
            <a:ext cx="3168441" cy="1456024"/>
          </a:xfrm>
        </p:spPr>
        <p:txBody>
          <a:bodyPr anchor="b">
            <a:normAutofit fontScale="90000"/>
          </a:bodyPr>
          <a:lstStyle/>
          <a:p>
            <a:r>
              <a:rPr lang="en-US" sz="4100"/>
              <a:t>Time Series Visualization</a:t>
            </a:r>
            <a:br>
              <a:rPr lang="en-US" sz="4100"/>
            </a:br>
            <a:endParaRPr lang="en-US" sz="41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45FBA9-3A07-4E4E-A580-F13F9D76FE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841" y="3976848"/>
            <a:ext cx="3629555" cy="2681691"/>
          </a:xfrm>
        </p:spPr>
        <p:txBody>
          <a:bodyPr>
            <a:normAutofit/>
          </a:bodyPr>
          <a:lstStyle/>
          <a:p>
            <a:r>
              <a:rPr lang="en-US" sz="1800"/>
              <a:t>Fig: 1 -&gt; Created subset with frequency = 52, taking energy reading every Monday at 8pm for the year 2007, 2008 &amp; 2009</a:t>
            </a:r>
          </a:p>
          <a:p>
            <a:r>
              <a:rPr lang="en-US" sz="1800"/>
              <a:t>Fig: 2 -&gt; Monday 9pm. Submeter 3 draws more usage </a:t>
            </a:r>
          </a:p>
          <a:p>
            <a:r>
              <a:rPr lang="en-US" sz="1800"/>
              <a:t>There is a spike in Kitchen usage in 2008. Further investigation needed as to why.</a:t>
            </a:r>
          </a:p>
          <a:p>
            <a:pPr marL="0" indent="0">
              <a:buNone/>
            </a:pPr>
            <a:endParaRPr lang="en-US" sz="1800" dirty="0"/>
          </a:p>
        </p:txBody>
      </p:sp>
      <p:pic>
        <p:nvPicPr>
          <p:cNvPr id="7" name="Picture 6" descr="Timeline&#10;&#10;Description automatically generated with medium confidence">
            <a:extLst>
              <a:ext uri="{FF2B5EF4-FFF2-40B4-BE49-F238E27FC236}">
                <a16:creationId xmlns:a16="http://schemas.microsoft.com/office/drawing/2014/main" id="{2CDD9C1E-7B32-9F4E-B956-8C692433E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275" y="171716"/>
            <a:ext cx="6861137" cy="3179620"/>
          </a:xfrm>
          <a:prstGeom prst="rect">
            <a:avLst/>
          </a:prstGeom>
        </p:spPr>
      </p:pic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76A6142E-D7C6-054F-9703-CC4B774899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209" y="3351336"/>
            <a:ext cx="7215950" cy="33072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0BAD8F6-304D-7040-A423-DD9E1F92D5C0}"/>
              </a:ext>
            </a:extLst>
          </p:cNvPr>
          <p:cNvSpPr txBox="1"/>
          <p:nvPr/>
        </p:nvSpPr>
        <p:spPr>
          <a:xfrm>
            <a:off x="880237" y="1282572"/>
            <a:ext cx="334093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Granularity 1 : Created subset with frequency = 52 energy reading taken every Monday at 8pm for the year 2007, 2008 &amp; 2009</a:t>
            </a:r>
          </a:p>
          <a:p>
            <a:r>
              <a:rPr lang="en-US" sz="1400"/>
              <a:t>Granularity 2 : Created subset with frequency = 48 energy reading taken every 30 minutes, 1</a:t>
            </a:r>
            <a:r>
              <a:rPr lang="en-US" sz="1400" baseline="30000"/>
              <a:t>st</a:t>
            </a:r>
            <a:r>
              <a:rPr lang="en-US" sz="1400"/>
              <a:t> week in January 2008</a:t>
            </a:r>
          </a:p>
          <a:p>
            <a:endParaRPr lang="en-US" sz="1400"/>
          </a:p>
          <a:p>
            <a:r>
              <a:rPr lang="en-US" sz="1400"/>
              <a:t>In all subsequent visualizations and analysis Granularity 1 is used, since it yielded better results compared to 2.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60030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5">
            <a:extLst>
              <a:ext uri="{FF2B5EF4-FFF2-40B4-BE49-F238E27FC236}">
                <a16:creationId xmlns:a16="http://schemas.microsoft.com/office/drawing/2014/main" id="{0550F5B9-399F-4FAD-AE6C-ED65F9A43A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C062E60F-5CD4-4268-8359-807663468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288350"/>
            <a:ext cx="11167447" cy="2089317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CBEA89-4107-9844-8984-3316863FB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510047"/>
            <a:ext cx="3300984" cy="1645920"/>
          </a:xfrm>
        </p:spPr>
        <p:txBody>
          <a:bodyPr>
            <a:normAutofit/>
          </a:bodyPr>
          <a:lstStyle/>
          <a:p>
            <a:r>
              <a:rPr lang="en-US" sz="2800" dirty="0"/>
              <a:t>Time Series Model – Visualization and Analysis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B341EC3-1810-4D33-BA3F-E2D0AA0EC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980964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0127CDE-2B99-47A8-BB3C-7D17519105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3610864" y="1323863"/>
            <a:ext cx="14630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3B971AEE-EC51-0849-9891-083C78546E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4717510"/>
              </p:ext>
            </p:extLst>
          </p:nvPr>
        </p:nvGraphicFramePr>
        <p:xfrm>
          <a:off x="9745607" y="3098913"/>
          <a:ext cx="2321138" cy="25693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0569">
                  <a:extLst>
                    <a:ext uri="{9D8B030D-6E8A-4147-A177-3AD203B41FA5}">
                      <a16:colId xmlns:a16="http://schemas.microsoft.com/office/drawing/2014/main" val="3573628720"/>
                    </a:ext>
                  </a:extLst>
                </a:gridCol>
                <a:gridCol w="1160569">
                  <a:extLst>
                    <a:ext uri="{9D8B030D-6E8A-4147-A177-3AD203B41FA5}">
                      <a16:colId xmlns:a16="http://schemas.microsoft.com/office/drawing/2014/main" val="526577203"/>
                    </a:ext>
                  </a:extLst>
                </a:gridCol>
              </a:tblGrid>
              <a:tr h="946604">
                <a:tc>
                  <a:txBody>
                    <a:bodyPr/>
                    <a:lstStyle/>
                    <a:p>
                      <a:r>
                        <a:rPr lang="en-US" dirty="0"/>
                        <a:t>Submeter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RMSE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6432607"/>
                  </a:ext>
                </a:extLst>
              </a:tr>
              <a:tr h="540917"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7.054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2627170"/>
                  </a:ext>
                </a:extLst>
              </a:tr>
              <a:tr h="540917">
                <a:tc>
                  <a:txBody>
                    <a:bodyPr/>
                    <a:lstStyle/>
                    <a:p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5.911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54500"/>
                  </a:ext>
                </a:extLst>
              </a:tr>
              <a:tr h="540917"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7.648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423216"/>
                  </a:ext>
                </a:extLst>
              </a:tr>
            </a:tbl>
          </a:graphicData>
        </a:graphic>
      </p:graphicFrame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B163003E-6845-3841-89F7-37E19566F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2368" y="2743531"/>
            <a:ext cx="3411853" cy="3051254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DBBF095E-1A48-B948-8B1A-5E2C251663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3209" y="2717522"/>
            <a:ext cx="3182398" cy="3255242"/>
          </a:xfrm>
          <a:prstGeom prst="rect">
            <a:avLst/>
          </a:prstGeom>
        </p:spPr>
      </p:pic>
      <p:pic>
        <p:nvPicPr>
          <p:cNvPr id="23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74023031-F465-5743-9037-F744ECE94D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714" y="2642540"/>
            <a:ext cx="3411853" cy="3255242"/>
          </a:xfrm>
          <a:prstGeom prst="rect">
            <a:avLst/>
          </a:prstGeom>
        </p:spPr>
      </p:pic>
      <p:pic>
        <p:nvPicPr>
          <p:cNvPr id="26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F792F807-B846-484B-943A-59E7AAB101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8" y="2666017"/>
            <a:ext cx="3411853" cy="3681936"/>
          </a:xfrm>
          <a:prstGeom prst="rect">
            <a:avLst/>
          </a:prstGeom>
        </p:spPr>
      </p:pic>
      <p:pic>
        <p:nvPicPr>
          <p:cNvPr id="27" name="Picture 26" descr="Chart, histogram&#10;&#10;Description automatically generated">
            <a:extLst>
              <a:ext uri="{FF2B5EF4-FFF2-40B4-BE49-F238E27FC236}">
                <a16:creationId xmlns:a16="http://schemas.microsoft.com/office/drawing/2014/main" id="{605B0400-29B5-9F4C-A824-F0BBE5B6A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0812" y="2691511"/>
            <a:ext cx="3182397" cy="34711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44246CE-9FAC-B74A-AFB6-0ECB4A305F4B}"/>
              </a:ext>
            </a:extLst>
          </p:cNvPr>
          <p:cNvSpPr txBox="1"/>
          <p:nvPr/>
        </p:nvSpPr>
        <p:spPr>
          <a:xfrm>
            <a:off x="4932005" y="442898"/>
            <a:ext cx="6444807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Applied time series linear regression to all sub-meters to obtain RMSE for each forecast.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Forecasted 20 periods ahead with confidence levels 80 and 90.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Timeseries model did capture the pattern , but negative readings could point to white noise 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Further analysis to be done using Holt Winters model to understand trend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25717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6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3639311" cy="338764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D9D2BC-76BB-334C-BB58-700DE1563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1" y="761999"/>
            <a:ext cx="3054640" cy="2692564"/>
          </a:xfrm>
        </p:spPr>
        <p:txBody>
          <a:bodyPr>
            <a:normAutofit/>
          </a:bodyPr>
          <a:lstStyle/>
          <a:p>
            <a:r>
              <a:rPr lang="en-US" sz="3600">
                <a:solidFill>
                  <a:srgbClr val="FFFFFF"/>
                </a:solidFill>
              </a:rPr>
              <a:t>Decomposition of Time series Data</a:t>
            </a: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3362" y="446007"/>
            <a:ext cx="5841454" cy="338764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590B1067-2655-4775-A0EA-4C4C6A3F0D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4424" y="761999"/>
            <a:ext cx="5067629" cy="2692563"/>
          </a:xfrm>
        </p:spPr>
        <p:txBody>
          <a:bodyPr anchor="ctr">
            <a:normAutofit/>
          </a:bodyPr>
          <a:lstStyle/>
          <a:p>
            <a:r>
              <a:rPr lang="en-US" sz="2000" dirty="0"/>
              <a:t>All submeters have seasonal and trend component to them.</a:t>
            </a:r>
          </a:p>
          <a:p>
            <a:r>
              <a:rPr lang="en-US" sz="2000" dirty="0"/>
              <a:t>Submeters 2 &amp; 3 have a higher usage in the summer of 2007 and summer of 2009 ( with exception of Submeter 1 which flatlines ) </a:t>
            </a:r>
          </a:p>
          <a:p>
            <a:r>
              <a:rPr lang="en-US" sz="2000" dirty="0"/>
              <a:t>Usage reduces drastically in summer of 2008 maybe indicating the home was not occupied for some period .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4C1ECFF-79D4-4304-8755-639B1BB1ED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67273" y="446007"/>
            <a:ext cx="1438858" cy="1623110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67273" y="2210542"/>
            <a:ext cx="1438858" cy="1623110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3E752AB0-57E8-5741-96B2-607F1F516F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04" r="-3" b="7108"/>
          <a:stretch/>
        </p:blipFill>
        <p:spPr>
          <a:xfrm>
            <a:off x="459905" y="4001080"/>
            <a:ext cx="3639312" cy="2550118"/>
          </a:xfrm>
          <a:prstGeom prst="rect">
            <a:avLst/>
          </a:prstGeom>
        </p:spPr>
      </p:pic>
      <p:pic>
        <p:nvPicPr>
          <p:cNvPr id="5" name="Content Placeholder 4" descr="Chart, histogram&#10;&#10;Description automatically generated">
            <a:extLst>
              <a:ext uri="{FF2B5EF4-FFF2-40B4-BE49-F238E27FC236}">
                <a16:creationId xmlns:a16="http://schemas.microsoft.com/office/drawing/2014/main" id="{B4571135-9FE5-0947-BEB1-26B0B241D5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27" r="-3" b="7385"/>
          <a:stretch/>
        </p:blipFill>
        <p:spPr>
          <a:xfrm>
            <a:off x="4263362" y="4001080"/>
            <a:ext cx="3639312" cy="2550118"/>
          </a:xfrm>
          <a:prstGeom prst="rect">
            <a:avLst/>
          </a:prstGeom>
        </p:spPr>
      </p:pic>
      <p:pic>
        <p:nvPicPr>
          <p:cNvPr id="9" name="Picture 8" descr="A picture containing histogram&#10;&#10;Description automatically generated">
            <a:extLst>
              <a:ext uri="{FF2B5EF4-FFF2-40B4-BE49-F238E27FC236}">
                <a16:creationId xmlns:a16="http://schemas.microsoft.com/office/drawing/2014/main" id="{368070EF-5B14-A64A-BC8D-DA4E09F42FA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68" r="-3" b="7044"/>
          <a:stretch/>
        </p:blipFill>
        <p:spPr>
          <a:xfrm>
            <a:off x="8096138" y="4001080"/>
            <a:ext cx="3639312" cy="2550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051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1F9E1-E876-3247-B3FA-05E6E1A7B7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837" y="179388"/>
            <a:ext cx="4497887" cy="18065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Holt Winters Forecasting</a:t>
            </a:r>
          </a:p>
        </p:txBody>
      </p:sp>
      <p:pic>
        <p:nvPicPr>
          <p:cNvPr id="13" name="Picture 12" descr="Chart, bar chart&#10;&#10;Description automatically generated">
            <a:extLst>
              <a:ext uri="{FF2B5EF4-FFF2-40B4-BE49-F238E27FC236}">
                <a16:creationId xmlns:a16="http://schemas.microsoft.com/office/drawing/2014/main" id="{C729BE0D-2C49-5446-B226-D9B15EA826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4374" y="4613021"/>
            <a:ext cx="2412591" cy="2165301"/>
          </a:xfrm>
          <a:prstGeom prst="rect">
            <a:avLst/>
          </a:prstGeom>
        </p:spPr>
      </p:pic>
      <p:pic>
        <p:nvPicPr>
          <p:cNvPr id="7" name="Picture 6" descr="Chart, histogram&#10;&#10;Description automatically generated">
            <a:extLst>
              <a:ext uri="{FF2B5EF4-FFF2-40B4-BE49-F238E27FC236}">
                <a16:creationId xmlns:a16="http://schemas.microsoft.com/office/drawing/2014/main" id="{1C2DDC03-D883-904C-9EA5-5941DDF2B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926" y="-13612"/>
            <a:ext cx="2717869" cy="2332210"/>
          </a:xfrm>
          <a:prstGeom prst="rect">
            <a:avLst/>
          </a:prstGeom>
        </p:spPr>
      </p:pic>
      <p:pic>
        <p:nvPicPr>
          <p:cNvPr id="11" name="Picture 10" descr="Chart, histogram&#10;&#10;Description automatically generated">
            <a:extLst>
              <a:ext uri="{FF2B5EF4-FFF2-40B4-BE49-F238E27FC236}">
                <a16:creationId xmlns:a16="http://schemas.microsoft.com/office/drawing/2014/main" id="{854FA992-3600-EA48-B417-231C7A299C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922" y="2160748"/>
            <a:ext cx="2717875" cy="2332214"/>
          </a:xfrm>
          <a:prstGeom prst="rect">
            <a:avLst/>
          </a:prstGeom>
        </p:spPr>
      </p:pic>
      <p:pic>
        <p:nvPicPr>
          <p:cNvPr id="15" name="Picture 1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9B0EE9DE-714A-BC4A-8D47-69EA1AA80B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6750" y="4632145"/>
            <a:ext cx="2450037" cy="2198909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C034BB4-8B50-4484-85C4-0CE469928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56858" y="0"/>
            <a:ext cx="0" cy="6858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 descr="Chart&#10;&#10;Description automatically generated with low confidence">
            <a:extLst>
              <a:ext uri="{FF2B5EF4-FFF2-40B4-BE49-F238E27FC236}">
                <a16:creationId xmlns:a16="http://schemas.microsoft.com/office/drawing/2014/main" id="{660A61C3-3802-024C-941D-ABEE19C4A3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4374" y="2316163"/>
            <a:ext cx="2559173" cy="2296858"/>
          </a:xfrm>
          <a:prstGeom prst="rect">
            <a:avLst/>
          </a:prstGeom>
        </p:spPr>
      </p:pic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1B200F7-B57A-4824-BB91-B6624450A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2228770"/>
            <a:ext cx="609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A92245C-961F-47D5-9691-272D28692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36750" y="4581803"/>
            <a:ext cx="605525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Content Placeholder 18" descr="Chart, bar chart, histogram&#10;&#10;Description automatically generated">
            <a:extLst>
              <a:ext uri="{FF2B5EF4-FFF2-40B4-BE49-F238E27FC236}">
                <a16:creationId xmlns:a16="http://schemas.microsoft.com/office/drawing/2014/main" id="{FCE82405-119F-524C-8498-44D578280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9324715" y="0"/>
            <a:ext cx="2398845" cy="215296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3C38ECD-56D0-2947-BC2F-388F50809824}"/>
              </a:ext>
            </a:extLst>
          </p:cNvPr>
          <p:cNvSpPr txBox="1"/>
          <p:nvPr/>
        </p:nvSpPr>
        <p:spPr>
          <a:xfrm>
            <a:off x="231494" y="2228769"/>
            <a:ext cx="50994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Removed seasonal component to identify trend in usage.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TSLM model discussed previously predicted a linear relationship without considering the components in data. Hence the predictions may not be very reliable and may cause overfitting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Holt Winters predictions are constant for future date with diminished confident interval of 10% and 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Since Trend and Seasonal components are FALSE the forecast is constant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is some negative prediction in Submeter 3 contributed by white noise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3864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D13CC36-B950-4F02-9BAF-9A7EB267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F2E2428-58BA-458D-AA54-05502E63F3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48215" cy="6857999"/>
          </a:xfrm>
          <a:custGeom>
            <a:avLst/>
            <a:gdLst>
              <a:gd name="connsiteX0" fmla="*/ 0 w 9024730"/>
              <a:gd name="connsiteY0" fmla="*/ 0 h 6857999"/>
              <a:gd name="connsiteX1" fmla="*/ 9024730 w 9024730"/>
              <a:gd name="connsiteY1" fmla="*/ 0 h 6857999"/>
              <a:gd name="connsiteX2" fmla="*/ 9024730 w 9024730"/>
              <a:gd name="connsiteY2" fmla="*/ 2 h 6857999"/>
              <a:gd name="connsiteX3" fmla="*/ 8447016 w 9024730"/>
              <a:gd name="connsiteY3" fmla="*/ 2 h 6857999"/>
              <a:gd name="connsiteX4" fmla="*/ 8441214 w 9024730"/>
              <a:gd name="connsiteY4" fmla="*/ 14562 h 6857999"/>
              <a:gd name="connsiteX5" fmla="*/ 8445389 w 9024730"/>
              <a:gd name="connsiteY5" fmla="*/ 59077 h 6857999"/>
              <a:gd name="connsiteX6" fmla="*/ 8437086 w 9024730"/>
              <a:gd name="connsiteY6" fmla="*/ 107668 h 6857999"/>
              <a:gd name="connsiteX7" fmla="*/ 8458599 w 9024730"/>
              <a:gd name="connsiteY7" fmla="*/ 246136 h 6857999"/>
              <a:gd name="connsiteX8" fmla="*/ 8433237 w 9024730"/>
              <a:gd name="connsiteY8" fmla="*/ 372908 h 6857999"/>
              <a:gd name="connsiteX9" fmla="*/ 8430194 w 9024730"/>
              <a:gd name="connsiteY9" fmla="*/ 450607 h 6857999"/>
              <a:gd name="connsiteX10" fmla="*/ 8443315 w 9024730"/>
              <a:gd name="connsiteY10" fmla="*/ 812800 h 6857999"/>
              <a:gd name="connsiteX11" fmla="*/ 8453042 w 9024730"/>
              <a:gd name="connsiteY11" fmla="*/ 912727 h 6857999"/>
              <a:gd name="connsiteX12" fmla="*/ 8451649 w 9024730"/>
              <a:gd name="connsiteY12" fmla="*/ 989950 h 6857999"/>
              <a:gd name="connsiteX13" fmla="*/ 8455592 w 9024730"/>
              <a:gd name="connsiteY13" fmla="*/ 1141745 h 6857999"/>
              <a:gd name="connsiteX14" fmla="*/ 8470203 w 9024730"/>
              <a:gd name="connsiteY14" fmla="*/ 1265454 h 6857999"/>
              <a:gd name="connsiteX15" fmla="*/ 8499638 w 9024730"/>
              <a:gd name="connsiteY15" fmla="*/ 1385480 h 6857999"/>
              <a:gd name="connsiteX16" fmla="*/ 8518660 w 9024730"/>
              <a:gd name="connsiteY16" fmla="*/ 1458060 h 6857999"/>
              <a:gd name="connsiteX17" fmla="*/ 8539125 w 9024730"/>
              <a:gd name="connsiteY17" fmla="*/ 1513175 h 6857999"/>
              <a:gd name="connsiteX18" fmla="*/ 8570281 w 9024730"/>
              <a:gd name="connsiteY18" fmla="*/ 1570809 h 6857999"/>
              <a:gd name="connsiteX19" fmla="*/ 8605212 w 9024730"/>
              <a:gd name="connsiteY19" fmla="*/ 1638391 h 6857999"/>
              <a:gd name="connsiteX20" fmla="*/ 8626457 w 9024730"/>
              <a:gd name="connsiteY20" fmla="*/ 1742490 h 6857999"/>
              <a:gd name="connsiteX21" fmla="*/ 8654861 w 9024730"/>
              <a:gd name="connsiteY21" fmla="*/ 1818229 h 6857999"/>
              <a:gd name="connsiteX22" fmla="*/ 8648005 w 9024730"/>
              <a:gd name="connsiteY22" fmla="*/ 1862723 h 6857999"/>
              <a:gd name="connsiteX23" fmla="*/ 8654469 w 9024730"/>
              <a:gd name="connsiteY23" fmla="*/ 1917476 h 6857999"/>
              <a:gd name="connsiteX24" fmla="*/ 8649702 w 9024730"/>
              <a:gd name="connsiteY24" fmla="*/ 1972204 h 6857999"/>
              <a:gd name="connsiteX25" fmla="*/ 8656357 w 9024730"/>
              <a:gd name="connsiteY25" fmla="*/ 2054291 h 6857999"/>
              <a:gd name="connsiteX26" fmla="*/ 8648660 w 9024730"/>
              <a:gd name="connsiteY26" fmla="*/ 2227417 h 6857999"/>
              <a:gd name="connsiteX27" fmla="*/ 8607609 w 9024730"/>
              <a:gd name="connsiteY27" fmla="*/ 2510933 h 6857999"/>
              <a:gd name="connsiteX28" fmla="*/ 8608432 w 9024730"/>
              <a:gd name="connsiteY28" fmla="*/ 2741866 h 6857999"/>
              <a:gd name="connsiteX29" fmla="*/ 8619112 w 9024730"/>
              <a:gd name="connsiteY29" fmla="*/ 2864935 h 6857999"/>
              <a:gd name="connsiteX30" fmla="*/ 8627742 w 9024730"/>
              <a:gd name="connsiteY30" fmla="*/ 2950807 h 6857999"/>
              <a:gd name="connsiteX31" fmla="*/ 8611822 w 9024730"/>
              <a:gd name="connsiteY31" fmla="*/ 2978246 h 6857999"/>
              <a:gd name="connsiteX32" fmla="*/ 8608239 w 9024730"/>
              <a:gd name="connsiteY32" fmla="*/ 2995916 h 6857999"/>
              <a:gd name="connsiteX33" fmla="*/ 8598647 w 9024730"/>
              <a:gd name="connsiteY33" fmla="*/ 2998648 h 6857999"/>
              <a:gd name="connsiteX34" fmla="*/ 8587108 w 9024730"/>
              <a:gd name="connsiteY34" fmla="*/ 3023630 h 6857999"/>
              <a:gd name="connsiteX35" fmla="*/ 8577885 w 9024730"/>
              <a:gd name="connsiteY35" fmla="*/ 3096975 h 6857999"/>
              <a:gd name="connsiteX36" fmla="*/ 8557492 w 9024730"/>
              <a:gd name="connsiteY36" fmla="*/ 3216657 h 6857999"/>
              <a:gd name="connsiteX37" fmla="*/ 8560894 w 9024730"/>
              <a:gd name="connsiteY37" fmla="*/ 3310980 h 6857999"/>
              <a:gd name="connsiteX38" fmla="*/ 8547852 w 9024730"/>
              <a:gd name="connsiteY38" fmla="*/ 3344725 h 6857999"/>
              <a:gd name="connsiteX39" fmla="*/ 8535427 w 9024730"/>
              <a:gd name="connsiteY39" fmla="*/ 3393250 h 6857999"/>
              <a:gd name="connsiteX40" fmla="*/ 8520092 w 9024730"/>
              <a:gd name="connsiteY40" fmla="*/ 3514536 h 6857999"/>
              <a:gd name="connsiteX41" fmla="*/ 8497231 w 9024730"/>
              <a:gd name="connsiteY41" fmla="*/ 3686149 h 6857999"/>
              <a:gd name="connsiteX42" fmla="*/ 8489799 w 9024730"/>
              <a:gd name="connsiteY42" fmla="*/ 3692208 h 6857999"/>
              <a:gd name="connsiteX43" fmla="*/ 8475804 w 9024730"/>
              <a:gd name="connsiteY43" fmla="*/ 3776022 h 6857999"/>
              <a:gd name="connsiteX44" fmla="*/ 8471279 w 9024730"/>
              <a:gd name="connsiteY44" fmla="*/ 3977138 h 6857999"/>
              <a:gd name="connsiteX45" fmla="*/ 8408913 w 9024730"/>
              <a:gd name="connsiteY45" fmla="*/ 4222149 h 6857999"/>
              <a:gd name="connsiteX46" fmla="*/ 8402112 w 9024730"/>
              <a:gd name="connsiteY46" fmla="*/ 4364683 h 6857999"/>
              <a:gd name="connsiteX47" fmla="*/ 8393355 w 9024730"/>
              <a:gd name="connsiteY47" fmla="*/ 4462471 h 6857999"/>
              <a:gd name="connsiteX48" fmla="*/ 8376166 w 9024730"/>
              <a:gd name="connsiteY48" fmla="*/ 4574052 h 6857999"/>
              <a:gd name="connsiteX49" fmla="*/ 8341678 w 9024730"/>
              <a:gd name="connsiteY49" fmla="*/ 4667756 h 6857999"/>
              <a:gd name="connsiteX50" fmla="*/ 8273661 w 9024730"/>
              <a:gd name="connsiteY50" fmla="*/ 4799019 h 6857999"/>
              <a:gd name="connsiteX51" fmla="*/ 8256132 w 9024730"/>
              <a:gd name="connsiteY51" fmla="*/ 4849614 h 6857999"/>
              <a:gd name="connsiteX52" fmla="*/ 8226804 w 9024730"/>
              <a:gd name="connsiteY52" fmla="*/ 4919971 h 6857999"/>
              <a:gd name="connsiteX53" fmla="*/ 8171825 w 9024730"/>
              <a:gd name="connsiteY53" fmla="*/ 5010766 h 6857999"/>
              <a:gd name="connsiteX54" fmla="*/ 8143172 w 9024730"/>
              <a:gd name="connsiteY54" fmla="*/ 5088190 h 6857999"/>
              <a:gd name="connsiteX55" fmla="*/ 8126363 w 9024730"/>
              <a:gd name="connsiteY55" fmla="*/ 5143922 h 6857999"/>
              <a:gd name="connsiteX56" fmla="*/ 8103782 w 9024730"/>
              <a:gd name="connsiteY56" fmla="*/ 5284346 h 6857999"/>
              <a:gd name="connsiteX57" fmla="*/ 8084361 w 9024730"/>
              <a:gd name="connsiteY57" fmla="*/ 5390948 h 6857999"/>
              <a:gd name="connsiteX58" fmla="*/ 8062552 w 9024730"/>
              <a:gd name="connsiteY58" fmla="*/ 5470854 h 6857999"/>
              <a:gd name="connsiteX59" fmla="*/ 8057342 w 9024730"/>
              <a:gd name="connsiteY59" fmla="*/ 5529643 h 6857999"/>
              <a:gd name="connsiteX60" fmla="*/ 8044923 w 9024730"/>
              <a:gd name="connsiteY60" fmla="*/ 5597292 h 6857999"/>
              <a:gd name="connsiteX61" fmla="*/ 8035233 w 9024730"/>
              <a:gd name="connsiteY61" fmla="*/ 5608899 h 6857999"/>
              <a:gd name="connsiteX62" fmla="*/ 8018178 w 9024730"/>
              <a:gd name="connsiteY62" fmla="*/ 5684911 h 6857999"/>
              <a:gd name="connsiteX63" fmla="*/ 8018018 w 9024730"/>
              <a:gd name="connsiteY63" fmla="*/ 5755776 h 6857999"/>
              <a:gd name="connsiteX64" fmla="*/ 8008640 w 9024730"/>
              <a:gd name="connsiteY64" fmla="*/ 5889599 h 6857999"/>
              <a:gd name="connsiteX65" fmla="*/ 8013542 w 9024730"/>
              <a:gd name="connsiteY65" fmla="*/ 5989744 h 6857999"/>
              <a:gd name="connsiteX66" fmla="*/ 7980757 w 9024730"/>
              <a:gd name="connsiteY66" fmla="*/ 6084926 h 6857999"/>
              <a:gd name="connsiteX67" fmla="*/ 7975907 w 9024730"/>
              <a:gd name="connsiteY67" fmla="*/ 6346549 h 6857999"/>
              <a:gd name="connsiteX68" fmla="*/ 7974221 w 9024730"/>
              <a:gd name="connsiteY68" fmla="*/ 6527527 h 6857999"/>
              <a:gd name="connsiteX69" fmla="*/ 7979135 w 9024730"/>
              <a:gd name="connsiteY69" fmla="*/ 6627129 h 6857999"/>
              <a:gd name="connsiteX70" fmla="*/ 7979404 w 9024730"/>
              <a:gd name="connsiteY70" fmla="*/ 6694819 h 6857999"/>
              <a:gd name="connsiteX71" fmla="*/ 8009526 w 9024730"/>
              <a:gd name="connsiteY71" fmla="*/ 6765445 h 6857999"/>
              <a:gd name="connsiteX72" fmla="*/ 8018211 w 9024730"/>
              <a:gd name="connsiteY72" fmla="*/ 6844697 h 6857999"/>
              <a:gd name="connsiteX73" fmla="*/ 8019608 w 9024730"/>
              <a:gd name="connsiteY73" fmla="*/ 6857999 h 6857999"/>
              <a:gd name="connsiteX74" fmla="*/ 0 w 9024730"/>
              <a:gd name="connsiteY7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</a:cxnLst>
            <a:rect l="l" t="t" r="r" b="b"/>
            <a:pathLst>
              <a:path w="9024730" h="6857999">
                <a:moveTo>
                  <a:pt x="0" y="0"/>
                </a:moveTo>
                <a:lnTo>
                  <a:pt x="9024730" y="0"/>
                </a:lnTo>
                <a:lnTo>
                  <a:pt x="9024730" y="2"/>
                </a:lnTo>
                <a:lnTo>
                  <a:pt x="8447016" y="2"/>
                </a:lnTo>
                <a:lnTo>
                  <a:pt x="8441214" y="14562"/>
                </a:lnTo>
                <a:lnTo>
                  <a:pt x="8445389" y="59077"/>
                </a:lnTo>
                <a:cubicBezTo>
                  <a:pt x="8445971" y="76949"/>
                  <a:pt x="8436504" y="89796"/>
                  <a:pt x="8437086" y="107668"/>
                </a:cubicBezTo>
                <a:cubicBezTo>
                  <a:pt x="8417947" y="138162"/>
                  <a:pt x="8459241" y="201929"/>
                  <a:pt x="8458599" y="246136"/>
                </a:cubicBezTo>
                <a:cubicBezTo>
                  <a:pt x="8457958" y="290343"/>
                  <a:pt x="8471649" y="364179"/>
                  <a:pt x="8433237" y="372908"/>
                </a:cubicBezTo>
                <a:cubicBezTo>
                  <a:pt x="8426916" y="431308"/>
                  <a:pt x="8438389" y="357606"/>
                  <a:pt x="8430194" y="450607"/>
                </a:cubicBezTo>
                <a:cubicBezTo>
                  <a:pt x="8466727" y="551950"/>
                  <a:pt x="8430182" y="787036"/>
                  <a:pt x="8443315" y="812800"/>
                </a:cubicBezTo>
                <a:cubicBezTo>
                  <a:pt x="8478999" y="860799"/>
                  <a:pt x="8435788" y="854953"/>
                  <a:pt x="8453042" y="912727"/>
                </a:cubicBezTo>
                <a:cubicBezTo>
                  <a:pt x="8462900" y="945986"/>
                  <a:pt x="8451223" y="951781"/>
                  <a:pt x="8451649" y="989950"/>
                </a:cubicBezTo>
                <a:cubicBezTo>
                  <a:pt x="8452074" y="1028120"/>
                  <a:pt x="8452500" y="1095828"/>
                  <a:pt x="8455592" y="1141745"/>
                </a:cubicBezTo>
                <a:cubicBezTo>
                  <a:pt x="8458684" y="1187662"/>
                  <a:pt x="8470047" y="1234783"/>
                  <a:pt x="8470203" y="1265454"/>
                </a:cubicBezTo>
                <a:cubicBezTo>
                  <a:pt x="8458947" y="1304052"/>
                  <a:pt x="8496012" y="1370755"/>
                  <a:pt x="8499638" y="1385480"/>
                </a:cubicBezTo>
                <a:cubicBezTo>
                  <a:pt x="8514485" y="1422714"/>
                  <a:pt x="8525070" y="1428103"/>
                  <a:pt x="8518660" y="1458060"/>
                </a:cubicBezTo>
                <a:cubicBezTo>
                  <a:pt x="8518783" y="1468057"/>
                  <a:pt x="8539003" y="1503177"/>
                  <a:pt x="8539125" y="1513175"/>
                </a:cubicBezTo>
                <a:lnTo>
                  <a:pt x="8570281" y="1570809"/>
                </a:lnTo>
                <a:cubicBezTo>
                  <a:pt x="8597636" y="1617136"/>
                  <a:pt x="8594573" y="1601443"/>
                  <a:pt x="8605212" y="1638391"/>
                </a:cubicBezTo>
                <a:cubicBezTo>
                  <a:pt x="8629645" y="1719640"/>
                  <a:pt x="8613884" y="1715203"/>
                  <a:pt x="8626457" y="1742490"/>
                </a:cubicBezTo>
                <a:lnTo>
                  <a:pt x="8654861" y="1818229"/>
                </a:lnTo>
                <a:cubicBezTo>
                  <a:pt x="8657202" y="1824059"/>
                  <a:pt x="8651899" y="1851211"/>
                  <a:pt x="8648005" y="1862723"/>
                </a:cubicBezTo>
                <a:lnTo>
                  <a:pt x="8654469" y="1917476"/>
                </a:lnTo>
                <a:lnTo>
                  <a:pt x="8649702" y="1972204"/>
                </a:lnTo>
                <a:cubicBezTo>
                  <a:pt x="8652251" y="1979569"/>
                  <a:pt x="8651461" y="2048203"/>
                  <a:pt x="8656357" y="2054291"/>
                </a:cubicBezTo>
                <a:cubicBezTo>
                  <a:pt x="8672645" y="2141657"/>
                  <a:pt x="8632397" y="2189849"/>
                  <a:pt x="8648660" y="2227417"/>
                </a:cubicBezTo>
                <a:cubicBezTo>
                  <a:pt x="8639941" y="2317591"/>
                  <a:pt x="8613796" y="2407644"/>
                  <a:pt x="8607609" y="2510933"/>
                </a:cubicBezTo>
                <a:cubicBezTo>
                  <a:pt x="8633490" y="2597916"/>
                  <a:pt x="8602674" y="2649734"/>
                  <a:pt x="8608432" y="2741866"/>
                </a:cubicBezTo>
                <a:cubicBezTo>
                  <a:pt x="8630300" y="2779815"/>
                  <a:pt x="8631929" y="2817058"/>
                  <a:pt x="8619112" y="2864935"/>
                </a:cubicBezTo>
                <a:cubicBezTo>
                  <a:pt x="8655820" y="2860552"/>
                  <a:pt x="8588374" y="2937673"/>
                  <a:pt x="8627742" y="2950807"/>
                </a:cubicBezTo>
                <a:lnTo>
                  <a:pt x="8611822" y="2978246"/>
                </a:lnTo>
                <a:lnTo>
                  <a:pt x="8608239" y="2995916"/>
                </a:lnTo>
                <a:lnTo>
                  <a:pt x="8598647" y="2998648"/>
                </a:lnTo>
                <a:lnTo>
                  <a:pt x="8587108" y="3023630"/>
                </a:lnTo>
                <a:cubicBezTo>
                  <a:pt x="8584111" y="3033333"/>
                  <a:pt x="8577413" y="3084375"/>
                  <a:pt x="8577885" y="3096975"/>
                </a:cubicBezTo>
                <a:cubicBezTo>
                  <a:pt x="8594321" y="3142205"/>
                  <a:pt x="8535131" y="3160433"/>
                  <a:pt x="8557492" y="3216657"/>
                </a:cubicBezTo>
                <a:cubicBezTo>
                  <a:pt x="8562518" y="3237178"/>
                  <a:pt x="8573573" y="3299737"/>
                  <a:pt x="8560894" y="3310980"/>
                </a:cubicBezTo>
                <a:cubicBezTo>
                  <a:pt x="8557601" y="3323902"/>
                  <a:pt x="8561083" y="3339340"/>
                  <a:pt x="8547852" y="3344725"/>
                </a:cubicBezTo>
                <a:cubicBezTo>
                  <a:pt x="8531788" y="3353908"/>
                  <a:pt x="8553430" y="3400659"/>
                  <a:pt x="8535427" y="3393250"/>
                </a:cubicBezTo>
                <a:cubicBezTo>
                  <a:pt x="8550195" y="3426421"/>
                  <a:pt x="8529553" y="3487753"/>
                  <a:pt x="8520092" y="3514536"/>
                </a:cubicBezTo>
                <a:cubicBezTo>
                  <a:pt x="8513726" y="3563353"/>
                  <a:pt x="8500070" y="3650327"/>
                  <a:pt x="8497231" y="3686149"/>
                </a:cubicBezTo>
                <a:cubicBezTo>
                  <a:pt x="8494574" y="3687657"/>
                  <a:pt x="8493370" y="3677229"/>
                  <a:pt x="8489799" y="3692208"/>
                </a:cubicBezTo>
                <a:cubicBezTo>
                  <a:pt x="8486228" y="3707187"/>
                  <a:pt x="8465938" y="3757479"/>
                  <a:pt x="8475804" y="3776022"/>
                </a:cubicBezTo>
                <a:cubicBezTo>
                  <a:pt x="8441061" y="3875691"/>
                  <a:pt x="8487451" y="3939839"/>
                  <a:pt x="8471279" y="3977138"/>
                </a:cubicBezTo>
                <a:cubicBezTo>
                  <a:pt x="8465599" y="4067300"/>
                  <a:pt x="8419685" y="4164564"/>
                  <a:pt x="8408913" y="4222149"/>
                </a:cubicBezTo>
                <a:cubicBezTo>
                  <a:pt x="8403583" y="4287917"/>
                  <a:pt x="8398240" y="4339232"/>
                  <a:pt x="8402112" y="4364683"/>
                </a:cubicBezTo>
                <a:lnTo>
                  <a:pt x="8393355" y="4462471"/>
                </a:lnTo>
                <a:cubicBezTo>
                  <a:pt x="8396004" y="4503329"/>
                  <a:pt x="8376320" y="4548111"/>
                  <a:pt x="8376166" y="4574052"/>
                </a:cubicBezTo>
                <a:cubicBezTo>
                  <a:pt x="8369380" y="4670665"/>
                  <a:pt x="8352302" y="4649921"/>
                  <a:pt x="8341678" y="4667756"/>
                </a:cubicBezTo>
                <a:cubicBezTo>
                  <a:pt x="8320864" y="4705850"/>
                  <a:pt x="8290794" y="4758928"/>
                  <a:pt x="8273661" y="4799019"/>
                </a:cubicBezTo>
                <a:cubicBezTo>
                  <a:pt x="8254323" y="4834076"/>
                  <a:pt x="8262378" y="4811645"/>
                  <a:pt x="8256132" y="4849614"/>
                </a:cubicBezTo>
                <a:cubicBezTo>
                  <a:pt x="8239320" y="4853334"/>
                  <a:pt x="8207060" y="4883089"/>
                  <a:pt x="8226804" y="4919971"/>
                </a:cubicBezTo>
                <a:lnTo>
                  <a:pt x="8171825" y="5010766"/>
                </a:lnTo>
                <a:cubicBezTo>
                  <a:pt x="8150097" y="4983259"/>
                  <a:pt x="8165842" y="5107656"/>
                  <a:pt x="8143172" y="5088190"/>
                </a:cubicBezTo>
                <a:cubicBezTo>
                  <a:pt x="8128060" y="5102008"/>
                  <a:pt x="8138350" y="5118851"/>
                  <a:pt x="8126363" y="5143922"/>
                </a:cubicBezTo>
                <a:cubicBezTo>
                  <a:pt x="8116335" y="5192745"/>
                  <a:pt x="8111851" y="5226225"/>
                  <a:pt x="8103782" y="5284346"/>
                </a:cubicBezTo>
                <a:cubicBezTo>
                  <a:pt x="8101016" y="5338386"/>
                  <a:pt x="8095811" y="5337325"/>
                  <a:pt x="8084361" y="5390948"/>
                </a:cubicBezTo>
                <a:cubicBezTo>
                  <a:pt x="8082912" y="5429655"/>
                  <a:pt x="8063705" y="5449508"/>
                  <a:pt x="8062552" y="5470854"/>
                </a:cubicBezTo>
                <a:cubicBezTo>
                  <a:pt x="8086776" y="5526328"/>
                  <a:pt x="8037513" y="5496377"/>
                  <a:pt x="8057342" y="5529643"/>
                </a:cubicBezTo>
                <a:cubicBezTo>
                  <a:pt x="8050653" y="5550879"/>
                  <a:pt x="8055939" y="5587444"/>
                  <a:pt x="8044923" y="5597292"/>
                </a:cubicBezTo>
                <a:lnTo>
                  <a:pt x="8035233" y="5608899"/>
                </a:lnTo>
                <a:cubicBezTo>
                  <a:pt x="8030775" y="5623501"/>
                  <a:pt x="8021047" y="5660431"/>
                  <a:pt x="8018178" y="5684911"/>
                </a:cubicBezTo>
                <a:cubicBezTo>
                  <a:pt x="8005590" y="5692608"/>
                  <a:pt x="8011744" y="5734344"/>
                  <a:pt x="8018018" y="5755776"/>
                </a:cubicBezTo>
                <a:cubicBezTo>
                  <a:pt x="8019409" y="5792777"/>
                  <a:pt x="7989082" y="5848613"/>
                  <a:pt x="8008640" y="5889599"/>
                </a:cubicBezTo>
                <a:cubicBezTo>
                  <a:pt x="8011480" y="5932097"/>
                  <a:pt x="8009486" y="5940901"/>
                  <a:pt x="8013542" y="5989744"/>
                </a:cubicBezTo>
                <a:cubicBezTo>
                  <a:pt x="8022089" y="6020787"/>
                  <a:pt x="7982918" y="6024963"/>
                  <a:pt x="7980757" y="6084926"/>
                </a:cubicBezTo>
                <a:cubicBezTo>
                  <a:pt x="7974117" y="6134231"/>
                  <a:pt x="7999371" y="6240432"/>
                  <a:pt x="7975907" y="6346549"/>
                </a:cubicBezTo>
                <a:cubicBezTo>
                  <a:pt x="7987225" y="6409741"/>
                  <a:pt x="7980509" y="6468689"/>
                  <a:pt x="7974221" y="6527527"/>
                </a:cubicBezTo>
                <a:cubicBezTo>
                  <a:pt x="7955361" y="6585667"/>
                  <a:pt x="7987786" y="6579284"/>
                  <a:pt x="7979135" y="6627129"/>
                </a:cubicBezTo>
                <a:cubicBezTo>
                  <a:pt x="7983057" y="6635153"/>
                  <a:pt x="7984986" y="6697665"/>
                  <a:pt x="7979404" y="6694819"/>
                </a:cubicBezTo>
                <a:cubicBezTo>
                  <a:pt x="7981755" y="6716947"/>
                  <a:pt x="8003903" y="6732844"/>
                  <a:pt x="8009526" y="6765445"/>
                </a:cubicBezTo>
                <a:cubicBezTo>
                  <a:pt x="8011113" y="6776325"/>
                  <a:pt x="8014662" y="6810511"/>
                  <a:pt x="8018211" y="6844697"/>
                </a:cubicBezTo>
                <a:lnTo>
                  <a:pt x="8019608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3943B-BBBA-714F-A2F2-DCE286ECF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7034" y="609600"/>
            <a:ext cx="6881026" cy="1322887"/>
          </a:xfrm>
        </p:spPr>
        <p:txBody>
          <a:bodyPr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274CED-B3B1-8945-BF5B-65AAE51155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7034" y="1700214"/>
            <a:ext cx="6573951" cy="4700586"/>
          </a:xfrm>
        </p:spPr>
        <p:txBody>
          <a:bodyPr>
            <a:normAutofit fontScale="77500" lnSpcReduction="20000"/>
          </a:bodyPr>
          <a:lstStyle/>
          <a:p>
            <a:endParaRPr lang="en-US" sz="1300" b="1" dirty="0"/>
          </a:p>
          <a:p>
            <a:pPr marL="0" indent="0">
              <a:buNone/>
            </a:pPr>
            <a:r>
              <a:rPr lang="en-US" sz="2300" b="1" dirty="0"/>
              <a:t>Holt winters model has successfully predicted future energy usage with the data provided.</a:t>
            </a:r>
          </a:p>
          <a:p>
            <a:r>
              <a:rPr lang="en-US" sz="2300" dirty="0"/>
              <a:t>Submeter 3 uses most power each year  since this submeter is wired to AC / water heater for the home which draws maximum usage.</a:t>
            </a:r>
          </a:p>
          <a:p>
            <a:r>
              <a:rPr lang="en-US" sz="2300" dirty="0"/>
              <a:t>Energy usage for submeter 3 has increased in 2008 by 5%, even though there was no usage in summer 2008. Further evaluation needed on this</a:t>
            </a:r>
          </a:p>
          <a:p>
            <a:r>
              <a:rPr lang="en-US" sz="2300" dirty="0"/>
              <a:t>Energy usage in Submeter 2 was higher by 4% in 2007 , but has decreased subsequent years</a:t>
            </a:r>
          </a:p>
          <a:p>
            <a:r>
              <a:rPr lang="en-US" sz="2300" dirty="0"/>
              <a:t>Submeter 1 usage also has reduced since 2007 for subsequent years. </a:t>
            </a:r>
          </a:p>
          <a:p>
            <a:r>
              <a:rPr lang="en-US" sz="2300" dirty="0"/>
              <a:t>Further analysis on this might throw some insight on energy conservation in the future</a:t>
            </a:r>
          </a:p>
          <a:p>
            <a:r>
              <a:rPr lang="en-US" sz="2300" dirty="0"/>
              <a:t>There is a spike in Kitchen (Submeter 1) usage in 2008. Further investigation needed as to why.</a:t>
            </a:r>
          </a:p>
          <a:p>
            <a:pPr marL="0" indent="0">
              <a:buNone/>
            </a:pPr>
            <a:br>
              <a:rPr lang="en-US" sz="1300" dirty="0"/>
            </a:br>
            <a:endParaRPr lang="en-US" sz="1300" dirty="0"/>
          </a:p>
        </p:txBody>
      </p:sp>
      <p:pic>
        <p:nvPicPr>
          <p:cNvPr id="7" name="Graphic 6" descr="House">
            <a:extLst>
              <a:ext uri="{FF2B5EF4-FFF2-40B4-BE49-F238E27FC236}">
                <a16:creationId xmlns:a16="http://schemas.microsoft.com/office/drawing/2014/main" id="{8FAD8EEB-57F9-4155-B29A-873C0B345F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95981" y="1990229"/>
            <a:ext cx="2906973" cy="290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9347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4B6ECB93-D7FF-4F09-A8ED-D4588EE7C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1">
            <a:extLst>
              <a:ext uri="{FF2B5EF4-FFF2-40B4-BE49-F238E27FC236}">
                <a16:creationId xmlns:a16="http://schemas.microsoft.com/office/drawing/2014/main" id="{EBF87945-A001-489F-9D9B-7D9435F0B9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19110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CDD116-762F-8943-8A69-3EEA6E437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760"/>
            <a:ext cx="10515600" cy="13255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Suggestions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76696D-EFD3-5B49-A59B-A54703FC8F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76857"/>
            <a:ext cx="5015484" cy="3900106"/>
          </a:xfrm>
        </p:spPr>
        <p:txBody>
          <a:bodyPr anchor="ctr">
            <a:normAutofit/>
          </a:bodyPr>
          <a:lstStyle/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  <a:p>
            <a:r>
              <a:rPr lang="en-US" sz="1500" dirty="0"/>
              <a:t>Separate devices connected to Submeter 3 ( AC &amp; Water heater) which draws maximum usage every year and to draw clear understanding of which is used more.</a:t>
            </a:r>
          </a:p>
          <a:p>
            <a:r>
              <a:rPr lang="en-US" sz="1500" dirty="0"/>
              <a:t>Evaluate further usage patterns on submeters 1 &amp; 2, whose average usage has reduced for 2 years in a row. This will provide us insight on how to consistently keep energy usage down for submeter 3 and the entire house.</a:t>
            </a:r>
          </a:p>
          <a:p>
            <a:r>
              <a:rPr lang="en-US" sz="1500" dirty="0"/>
              <a:t>As per Line plot on right -&gt; Invest in equipment to moderate AC usage when no one is home. The visualizations for summer of 2008 show Submeter 3 usage as normal, whereas all others have zero usage, which could be indicating that the house may have been empty.</a:t>
            </a:r>
          </a:p>
          <a:p>
            <a:endParaRPr lang="en-US" sz="1500" dirty="0"/>
          </a:p>
          <a:p>
            <a:endParaRPr lang="en-US" sz="1500" dirty="0"/>
          </a:p>
          <a:p>
            <a:endParaRPr lang="en-US" sz="1500" dirty="0"/>
          </a:p>
        </p:txBody>
      </p:sp>
      <p:pic>
        <p:nvPicPr>
          <p:cNvPr id="5" name="Picture 4" descr="Graphical user interface, table&#10;&#10;Description automatically generated with medium confidence">
            <a:extLst>
              <a:ext uri="{FF2B5EF4-FFF2-40B4-BE49-F238E27FC236}">
                <a16:creationId xmlns:a16="http://schemas.microsoft.com/office/drawing/2014/main" id="{66BB10CC-672A-2148-A787-67BC77AE4BD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657" b="-3"/>
          <a:stretch/>
        </p:blipFill>
        <p:spPr>
          <a:xfrm>
            <a:off x="6335270" y="2276857"/>
            <a:ext cx="5015484" cy="3900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51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4765</TotalTime>
  <Words>805</Words>
  <Application>Microsoft Macintosh PowerPoint</Application>
  <PresentationFormat>Widescreen</PresentationFormat>
  <Paragraphs>56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Time Series Analysis</vt:lpstr>
      <vt:lpstr>Goal </vt:lpstr>
      <vt:lpstr>        Visualization : Day &amp; week visualization for 3 submeters for home  Analysis : 1.  Pie Chart shows Submeter 3 uses most power each year  since this  submeter is wired to AC / water heater for the home which draws maximum usage 2.  There is consistent long hours of usage for Submeter 3 , which could be AC / water heater. 3. From weekly chart on right side -&gt; Laundry room energy is being used intermittently , and most energy usage happens (60 kwh) only once a week. 4. Kitchen appliances are being used the least . They are mostly used past 15:00 hrs. for most days in week 1. Fig: Below 5. Energy usage for submeter 3 has increased in 2008, even though there was no usage in summer 2008 </vt:lpstr>
      <vt:lpstr>Time Series Visualization </vt:lpstr>
      <vt:lpstr>Time Series Model – Visualization and Analysis</vt:lpstr>
      <vt:lpstr>Decomposition of Time series Data</vt:lpstr>
      <vt:lpstr>Holt Winters Forecasting</vt:lpstr>
      <vt:lpstr>Summary</vt:lpstr>
      <vt:lpstr>Suggestions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Visualize and Analyse Energy</dc:title>
  <dc:creator>Lavanya t</dc:creator>
  <cp:lastModifiedBy>Lavanya t</cp:lastModifiedBy>
  <cp:revision>135</cp:revision>
  <dcterms:created xsi:type="dcterms:W3CDTF">2021-05-25T12:32:43Z</dcterms:created>
  <dcterms:modified xsi:type="dcterms:W3CDTF">2021-05-28T19:58:13Z</dcterms:modified>
</cp:coreProperties>
</file>